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61" r:id="rId2"/>
    <p:sldId id="256" r:id="rId3"/>
    <p:sldId id="262" r:id="rId4"/>
    <p:sldId id="260" r:id="rId5"/>
    <p:sldId id="257" r:id="rId6"/>
    <p:sldId id="258" r:id="rId7"/>
    <p:sldId id="259" r:id="rId8"/>
  </p:sldIdLst>
  <p:sldSz cx="9144000" cy="6858000" type="screen4x3"/>
  <p:notesSz cx="6794500" cy="99314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92" autoAdjust="0"/>
  </p:normalViewPr>
  <p:slideViewPr>
    <p:cSldViewPr>
      <p:cViewPr varScale="1">
        <p:scale>
          <a:sx n="75" d="100"/>
          <a:sy n="75" d="100"/>
        </p:scale>
        <p:origin x="-123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90" y="-90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3D602-B4C2-43E9-9E47-B96350A038BE}" type="datetimeFigureOut">
              <a:rPr lang="nl-BE" smtClean="0"/>
              <a:pPr/>
              <a:t>25/03/2014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0FCAF3-DD71-4616-A013-B3A1AC1CCA3B}" type="slidenum">
              <a:rPr lang="nl-BE" smtClean="0"/>
              <a:pPr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28438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0FCAF3-DD71-4616-A013-B3A1AC1CCA3B}" type="slidenum">
              <a:rPr lang="nl-BE" smtClean="0"/>
              <a:pPr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5461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3/25/2014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6EBA0-93E7-4A99-B255-BC446BF39AD6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3241B-194B-470A-985B-6B4AC5868FFD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1008112"/>
          </a:xfrm>
        </p:spPr>
        <p:txBody>
          <a:bodyPr/>
          <a:lstStyle/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7620000" cy="4752528"/>
          </a:xfrm>
        </p:spPr>
        <p:txBody>
          <a:bodyPr/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8296955" y="900316"/>
            <a:ext cx="947191" cy="365760"/>
          </a:xfrm>
        </p:spPr>
        <p:txBody>
          <a:bodyPr/>
          <a:lstStyle/>
          <a:p>
            <a:fld id="{78CF8549-B0B4-40F7-B409-510E0C823188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6913314" y="3246120"/>
            <a:ext cx="3714473" cy="365760"/>
          </a:xfrm>
        </p:spPr>
        <p:txBody>
          <a:bodyPr/>
          <a:lstStyle/>
          <a:p>
            <a:endParaRPr lang="nl-NL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4D19B-CB00-4B5D-85C4-F183E2E23683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E87F0-2B32-48A2-B7A3-9749B47B16B2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FCA7F-9D4D-4783-8CE5-22DB72FAEB80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B99E6-3629-4BEA-9518-C502155997E4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B7AC-661C-48CC-9A4B-FB7AC1AF3403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59078-39CA-48E9-84E7-0AC20CBD3A0A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7E83-6F04-4A0B-B053-C6E57A4B87C7}" type="datetime1">
              <a:rPr lang="nl-NL" smtClean="0"/>
              <a:pPr/>
              <a:t>25-3-2014</a:t>
            </a:fld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49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9096D49-DAE3-40DE-93E0-41688E0A5016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3/25/2014</a:t>
            </a:fld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228" y="6208804"/>
            <a:ext cx="1672719" cy="559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625" y="6237214"/>
            <a:ext cx="674005" cy="477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/>
          <p:cNvPicPr>
            <a:picLocks noChangeAspect="1" noChangeArrowheads="1"/>
          </p:cNvPicPr>
          <p:nvPr userDrawn="1"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805" b="17171"/>
          <a:stretch/>
        </p:blipFill>
        <p:spPr bwMode="auto">
          <a:xfrm>
            <a:off x="2987823" y="6179053"/>
            <a:ext cx="1494619" cy="619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8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46" y="6268838"/>
            <a:ext cx="1512168" cy="43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1324" y="116632"/>
            <a:ext cx="539552" cy="68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n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60649"/>
            <a:ext cx="3010101" cy="4248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kstvak 6"/>
          <p:cNvSpPr txBox="1"/>
          <p:nvPr/>
        </p:nvSpPr>
        <p:spPr>
          <a:xfrm>
            <a:off x="696819" y="4653136"/>
            <a:ext cx="70567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dirty="0" smtClean="0"/>
              <a:t>Iris Roose &amp; Reinhilde </a:t>
            </a:r>
            <a:r>
              <a:rPr lang="nl-NL" sz="1400" dirty="0" err="1" smtClean="0"/>
              <a:t>Pulinx</a:t>
            </a:r>
            <a:r>
              <a:rPr lang="nl-NL" sz="1400" dirty="0" smtClean="0"/>
              <a:t> – Onderzoekers</a:t>
            </a:r>
          </a:p>
          <a:p>
            <a:pPr algn="ctr"/>
            <a:r>
              <a:rPr lang="nl-NL" sz="1400" dirty="0" smtClean="0"/>
              <a:t>Piet Van Avermaet – Promotor</a:t>
            </a:r>
          </a:p>
          <a:p>
            <a:pPr algn="ctr"/>
            <a:r>
              <a:rPr lang="nl-NL" sz="1400" dirty="0" smtClean="0"/>
              <a:t>Steunpunt Diversiteit &amp; Leren, Universiteit Gent</a:t>
            </a:r>
          </a:p>
          <a:p>
            <a:pPr algn="ctr"/>
            <a:endParaRPr lang="nl-NL" sz="1400" dirty="0"/>
          </a:p>
          <a:p>
            <a:pPr algn="ctr"/>
            <a:r>
              <a:rPr lang="nl-NL" sz="1400" dirty="0" smtClean="0"/>
              <a:t>In opdracht van de Koning Boudewijnstichting en de Vlaamse Overheid</a:t>
            </a:r>
          </a:p>
        </p:txBody>
      </p:sp>
    </p:spTree>
    <p:extLst>
      <p:ext uri="{BB962C8B-B14F-4D97-AF65-F5344CB8AC3E}">
        <p14:creationId xmlns:p14="http://schemas.microsoft.com/office/powerpoint/2010/main" val="313210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 smtClean="0">
                <a:latin typeface="+mn-lt"/>
              </a:rPr>
              <a:t>Probleemstelling</a:t>
            </a:r>
            <a:endParaRPr lang="nl-BE" sz="4000" dirty="0">
              <a:latin typeface="+mn-lt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7620000" cy="5060032"/>
          </a:xfrm>
        </p:spPr>
        <p:txBody>
          <a:bodyPr>
            <a:normAutofit/>
          </a:bodyPr>
          <a:lstStyle/>
          <a:p>
            <a:r>
              <a:rPr lang="nl-NL" sz="1700" dirty="0" smtClean="0"/>
              <a:t>Kleuterleraren:</a:t>
            </a:r>
          </a:p>
          <a:p>
            <a:pPr lvl="1"/>
            <a:r>
              <a:rPr lang="nl-NL" sz="1700" dirty="0" smtClean="0"/>
              <a:t>Focus </a:t>
            </a:r>
            <a:r>
              <a:rPr lang="nl-NL" sz="1700" dirty="0"/>
              <a:t>op </a:t>
            </a:r>
            <a:r>
              <a:rPr lang="nl-NL" sz="1700" u="sng" dirty="0" smtClean="0"/>
              <a:t>problemen</a:t>
            </a:r>
            <a:r>
              <a:rPr lang="nl-NL" sz="1700" dirty="0" smtClean="0"/>
              <a:t> van kinderen in armoede </a:t>
            </a:r>
            <a:r>
              <a:rPr lang="nl-NL" sz="1700" dirty="0"/>
              <a:t>(ontwikkelingsmoeilijkheden, taalachterstand, integratieproblemen, </a:t>
            </a:r>
            <a:r>
              <a:rPr lang="nl-NL" sz="1700" dirty="0" smtClean="0"/>
              <a:t>…)</a:t>
            </a:r>
          </a:p>
          <a:p>
            <a:pPr lvl="1"/>
            <a:r>
              <a:rPr lang="nl-NL" sz="1700" u="sng" dirty="0" smtClean="0"/>
              <a:t>Deficitdenken</a:t>
            </a:r>
          </a:p>
          <a:p>
            <a:pPr marL="457200" lvl="1" indent="0">
              <a:buNone/>
            </a:pPr>
            <a:endParaRPr lang="nl-NL" sz="1700" dirty="0" smtClean="0"/>
          </a:p>
          <a:p>
            <a:r>
              <a:rPr lang="nl-NL" sz="1700" dirty="0" smtClean="0"/>
              <a:t>Lerarenopleidingen kleuteronderwijs:</a:t>
            </a:r>
          </a:p>
          <a:p>
            <a:pPr lvl="1"/>
            <a:r>
              <a:rPr lang="nl-NL" sz="1700" dirty="0"/>
              <a:t>‘Omgaan met armoede’ in de </a:t>
            </a:r>
            <a:r>
              <a:rPr lang="nl-NL" sz="1700" u="sng" dirty="0" smtClean="0"/>
              <a:t>periferie</a:t>
            </a:r>
            <a:r>
              <a:rPr lang="nl-NL" sz="1700" dirty="0" smtClean="0"/>
              <a:t> van het curriculum:</a:t>
            </a:r>
            <a:endParaRPr lang="nl-NL" sz="1700" dirty="0"/>
          </a:p>
          <a:p>
            <a:pPr lvl="2"/>
            <a:r>
              <a:rPr lang="nl-NL" sz="1500" dirty="0"/>
              <a:t>Optionele stage</a:t>
            </a:r>
          </a:p>
          <a:p>
            <a:pPr lvl="2"/>
            <a:r>
              <a:rPr lang="nl-NL" sz="1500" dirty="0"/>
              <a:t>Module </a:t>
            </a:r>
          </a:p>
          <a:p>
            <a:pPr lvl="2"/>
            <a:r>
              <a:rPr lang="nl-NL" sz="1500" dirty="0"/>
              <a:t>Projectweek</a:t>
            </a:r>
          </a:p>
          <a:p>
            <a:pPr lvl="2"/>
            <a:r>
              <a:rPr lang="nl-NL" sz="1500" dirty="0"/>
              <a:t>…</a:t>
            </a:r>
          </a:p>
          <a:p>
            <a:r>
              <a:rPr lang="nl-NL" sz="1700" dirty="0" smtClean="0"/>
              <a:t>MAAR</a:t>
            </a:r>
            <a:r>
              <a:rPr lang="nl-NL" sz="1700" dirty="0"/>
              <a:t>: </a:t>
            </a:r>
          </a:p>
          <a:p>
            <a:pPr lvl="2"/>
            <a:r>
              <a:rPr lang="nl-NL" sz="1500" dirty="0"/>
              <a:t>Armoede is een realiteit in élke setting</a:t>
            </a:r>
          </a:p>
          <a:p>
            <a:pPr lvl="2"/>
            <a:r>
              <a:rPr lang="nl-NL" sz="1500" dirty="0" smtClean="0">
                <a:sym typeface="Wingdings" pitchFamily="2" charset="2"/>
              </a:rPr>
              <a:t> Nood aan een versterking van de competenties inzake omgaan met armoede &amp; ongelijkheid</a:t>
            </a:r>
          </a:p>
          <a:p>
            <a:pPr lvl="2"/>
            <a:r>
              <a:rPr lang="nl-NL" sz="1500" dirty="0" smtClean="0">
                <a:sym typeface="Wingdings" pitchFamily="2" charset="2"/>
              </a:rPr>
              <a:t> </a:t>
            </a:r>
            <a:r>
              <a:rPr lang="nl-NL" sz="1500" dirty="0"/>
              <a:t>Nood aan </a:t>
            </a:r>
            <a:r>
              <a:rPr lang="nl-NL" sz="1500" dirty="0" smtClean="0"/>
              <a:t>een verankering van deze competenties </a:t>
            </a:r>
            <a:r>
              <a:rPr lang="nl-NL" sz="1500" dirty="0"/>
              <a:t>in het integrale professionele handelen</a:t>
            </a:r>
          </a:p>
          <a:p>
            <a:pPr lvl="1"/>
            <a:endParaRPr lang="nl-NL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694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 smtClean="0"/>
              <a:t>Doelstellingen van het onderzoek</a:t>
            </a:r>
            <a:endParaRPr lang="nl-BE" sz="4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800" dirty="0" smtClean="0"/>
              <a:t>Ontwikkeling van een set aan </a:t>
            </a:r>
            <a:r>
              <a:rPr lang="nl-NL" sz="1800" u="sng" dirty="0" smtClean="0"/>
              <a:t>competenties</a:t>
            </a:r>
            <a:r>
              <a:rPr lang="nl-NL" sz="1800" dirty="0" smtClean="0"/>
              <a:t> voor omgaan met kinderarmoede en sociaal-culturele ongelijkheid in het kleuteronderwijs</a:t>
            </a:r>
          </a:p>
          <a:p>
            <a:endParaRPr lang="nl-NL" sz="1800" dirty="0" smtClean="0"/>
          </a:p>
          <a:p>
            <a:r>
              <a:rPr lang="nl-NL" sz="1800" u="sng" dirty="0" smtClean="0"/>
              <a:t>Verbeterd </a:t>
            </a:r>
            <a:r>
              <a:rPr lang="nl-NL" sz="1800" u="sng" dirty="0"/>
              <a:t>inzicht</a:t>
            </a:r>
            <a:r>
              <a:rPr lang="nl-NL" sz="1800" dirty="0"/>
              <a:t> in de wijze waarop </a:t>
            </a:r>
            <a:r>
              <a:rPr lang="nl-NL" sz="1800" u="sng" dirty="0"/>
              <a:t>lerarenopleidingen</a:t>
            </a:r>
            <a:r>
              <a:rPr lang="nl-NL" sz="1800" dirty="0"/>
              <a:t> toekomstige </a:t>
            </a:r>
            <a:r>
              <a:rPr lang="nl-NL" sz="1800" dirty="0" smtClean="0"/>
              <a:t>kleuterleraren optimaal kunnen </a:t>
            </a:r>
            <a:r>
              <a:rPr lang="nl-NL" sz="1800" dirty="0"/>
              <a:t>toerusten in het omgaan met kinderarmoede en sociaal-culturele </a:t>
            </a:r>
            <a:r>
              <a:rPr lang="nl-NL" sz="1800" dirty="0" smtClean="0"/>
              <a:t>ongelijkheid</a:t>
            </a:r>
            <a:endParaRPr lang="nl-NL" sz="1800" dirty="0"/>
          </a:p>
          <a:p>
            <a:pPr marL="0" indent="0">
              <a:buNone/>
            </a:pPr>
            <a:r>
              <a:rPr lang="nl-NL" sz="1800" dirty="0"/>
              <a:t> </a:t>
            </a:r>
          </a:p>
          <a:p>
            <a:r>
              <a:rPr lang="nl-NL" sz="1800" u="sng" dirty="0"/>
              <a:t>Aanbevelingen </a:t>
            </a:r>
            <a:r>
              <a:rPr lang="nl-NL" sz="1800" u="sng" dirty="0" smtClean="0"/>
              <a:t>voor de Vlaamse overheid </a:t>
            </a:r>
            <a:r>
              <a:rPr lang="nl-NL" sz="1800" dirty="0" smtClean="0"/>
              <a:t>om competenties inzake omgaan </a:t>
            </a:r>
            <a:r>
              <a:rPr lang="nl-NL" sz="1800" dirty="0"/>
              <a:t>met kinderarmoede en sociaal-culturele ongelijkheid een plaats </a:t>
            </a:r>
            <a:r>
              <a:rPr lang="nl-NL" sz="1800" dirty="0" smtClean="0"/>
              <a:t>te geven </a:t>
            </a:r>
            <a:r>
              <a:rPr lang="nl-NL" sz="1800" dirty="0"/>
              <a:t>in de kern van het </a:t>
            </a:r>
            <a:r>
              <a:rPr lang="nl-NL" sz="1800" dirty="0" smtClean="0"/>
              <a:t>curriculum</a:t>
            </a:r>
            <a:endParaRPr lang="nl-BE" sz="1800" dirty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95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4000" dirty="0" smtClean="0"/>
              <a:t>Methodologie</a:t>
            </a:r>
            <a:endParaRPr lang="nl-BE" sz="40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196752"/>
            <a:ext cx="7620000" cy="4968552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TOP-DOWN</a:t>
            </a:r>
          </a:p>
          <a:p>
            <a:pPr lvl="1"/>
            <a:r>
              <a:rPr lang="nl-NL" dirty="0" smtClean="0"/>
              <a:t>Studie van wetenschappelijke literatuur, onderzoeksrapporten en beleidsdocumenten over kinderarmoede, onderwijs en de raakvlakken tussen beide</a:t>
            </a:r>
          </a:p>
          <a:p>
            <a:pPr lvl="1"/>
            <a:r>
              <a:rPr lang="nl-NL" dirty="0"/>
              <a:t>Studie van bestaande competentiekaders m.b.t. omgaan met diversiteit, omgaan met kansarmoede en kwaliteitsvol </a:t>
            </a:r>
            <a:r>
              <a:rPr lang="nl-NL" dirty="0" smtClean="0"/>
              <a:t>kleuteronderwijs</a:t>
            </a:r>
            <a:endParaRPr lang="nl-NL" dirty="0"/>
          </a:p>
          <a:p>
            <a:pPr lvl="1"/>
            <a:r>
              <a:rPr lang="nl-NL" dirty="0" smtClean="0">
                <a:sym typeface="Wingdings" pitchFamily="2" charset="2"/>
              </a:rPr>
              <a:t> Visie</a:t>
            </a:r>
          </a:p>
          <a:p>
            <a:pPr lvl="1"/>
            <a:r>
              <a:rPr lang="nl-NL" dirty="0" smtClean="0">
                <a:sym typeface="Wingdings" pitchFamily="2" charset="2"/>
              </a:rPr>
              <a:t> Set aan competenties</a:t>
            </a:r>
          </a:p>
          <a:p>
            <a:pPr lvl="1"/>
            <a:r>
              <a:rPr lang="nl-NL" dirty="0" smtClean="0">
                <a:sym typeface="Wingdings" pitchFamily="2" charset="2"/>
              </a:rPr>
              <a:t> Aanbevelingen voor lerarenopleidingen en de Vlaamse overheid</a:t>
            </a:r>
          </a:p>
          <a:p>
            <a:pPr marL="411480" lvl="1" indent="0">
              <a:buNone/>
            </a:pPr>
            <a:endParaRPr lang="nl-BE" dirty="0" smtClean="0"/>
          </a:p>
          <a:p>
            <a:r>
              <a:rPr lang="nl-NL" dirty="0" smtClean="0"/>
              <a:t>BOTTOM-UP</a:t>
            </a:r>
          </a:p>
          <a:p>
            <a:pPr lvl="1"/>
            <a:r>
              <a:rPr lang="nl-NL" dirty="0" smtClean="0"/>
              <a:t>Bevindingen aftoetsen bij diverse actoren uit de praktijk</a:t>
            </a:r>
          </a:p>
          <a:p>
            <a:pPr lvl="2"/>
            <a:r>
              <a:rPr lang="nl-NL" dirty="0" smtClean="0"/>
              <a:t>Intervisies &amp; open interviews met:</a:t>
            </a:r>
          </a:p>
          <a:p>
            <a:pPr lvl="3"/>
            <a:r>
              <a:rPr lang="nl-NL" dirty="0" smtClean="0"/>
              <a:t>Actoren uit kleuterscholen in grootstedelijke diverse schoolcontexten, lerarenopleiders, vertegenwoordigers van de onderwijskoepels, vertegenwoordigers van armen en (wetenschappelijke) experten in het domein van lerarenopleidingen, onderwijs en jonge kinderen</a:t>
            </a:r>
          </a:p>
          <a:p>
            <a:pPr lvl="2"/>
            <a:r>
              <a:rPr lang="nl-NL" dirty="0" smtClean="0"/>
              <a:t>Herwerking van de visie, het competentieprofiel en de aanbevelingen die  vervolgens werden afgetoetst in nieuwe reeks bevragingen</a:t>
            </a:r>
          </a:p>
          <a:p>
            <a:pPr lvl="1"/>
            <a:r>
              <a:rPr lang="nl-NL" dirty="0" smtClean="0"/>
              <a:t>Opvolging van &amp; wisselwerking met twee praktijkgerichte projecten:</a:t>
            </a:r>
          </a:p>
          <a:p>
            <a:pPr lvl="2"/>
            <a:r>
              <a:rPr lang="nl-NL" b="1" dirty="0" smtClean="0"/>
              <a:t>‘Hoe omgaan met kinderarmoede op school – Leerkrachten in het Vlaamse kleuteronderwijs helpen om meer steun te verlenen aan kansarme kinderen</a:t>
            </a:r>
            <a:r>
              <a:rPr lang="nl-NL" dirty="0" smtClean="0"/>
              <a:t>’ van de KBS, met ondersteuning van het Centrum voor Ervaringsgericht Onderwijs (CEGO)</a:t>
            </a:r>
          </a:p>
          <a:p>
            <a:pPr lvl="2"/>
            <a:r>
              <a:rPr lang="nl-NL" dirty="0" smtClean="0"/>
              <a:t>Innovatieproject </a:t>
            </a:r>
            <a:r>
              <a:rPr lang="nl-NL" b="1" dirty="0" smtClean="0"/>
              <a:t>‘De kloof een beetje dichten…sociale emancipatie via schoolleven’, </a:t>
            </a:r>
            <a:r>
              <a:rPr lang="nl-NL" dirty="0" smtClean="0"/>
              <a:t>gefinancierd door het innovatiefonds voor lerarenopleidingen en uitgevoerd door </a:t>
            </a:r>
            <a:r>
              <a:rPr lang="nl-NL" dirty="0" err="1" smtClean="0"/>
              <a:t>KdG</a:t>
            </a:r>
            <a:r>
              <a:rPr lang="nl-NL" dirty="0" smtClean="0"/>
              <a:t>, Arteveldehogeschool en HUB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477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200" dirty="0" smtClean="0"/>
              <a:t>Welke competenties zijn nodig voor het omgaan met kinderarmoede in kleuteronderwijs?</a:t>
            </a:r>
            <a:endParaRPr lang="nl-BE" sz="3200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3040615"/>
              </p:ext>
            </p:extLst>
          </p:nvPr>
        </p:nvGraphicFramePr>
        <p:xfrm>
          <a:off x="611560" y="1628800"/>
          <a:ext cx="7272808" cy="4252473"/>
        </p:xfrm>
        <a:graphic>
          <a:graphicData uri="http://schemas.openxmlformats.org/drawingml/2006/table">
            <a:tbl>
              <a:tblPr firstRow="1" firstCol="1" bandRow="1"/>
              <a:tblGrid>
                <a:gridCol w="2808312"/>
                <a:gridCol w="4071849"/>
                <a:gridCol w="392647"/>
              </a:tblGrid>
              <a:tr h="7486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BE" sz="1400" b="1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Armoede zien en diversiteit positief benaderen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Armoede (h)erkennen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Het eigen perspectief verbreden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Diversiteit positief benaderen 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600" b="1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Kritische reflectie</a:t>
                      </a:r>
                      <a:endParaRPr lang="nl-BE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vert="vert" anchor="ctr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5123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BE" sz="1400" b="1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Werken aan kwaliteitsvolle interacties 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Vanuit flexibiliteit, dialoog &amp; samenwerking en leren-van-elkaar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Interacties met kinderen: een warme en veilige hechting als basis voor leren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Interacties met ouders: vanuit een gedeeld partnerschap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</a:tr>
              <a:tr h="4941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Kinderen begeleiden tot kwaliteitsvolle interacties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NL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Kinderen leren omgaan met verschillen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NL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Omgaan-met-diversiteit voorleven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</a:tr>
              <a:tr h="7486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BE" sz="1400" b="1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Diversiteit integreren in het totale ontwikkelingsproces</a:t>
                      </a:r>
                      <a:endParaRPr lang="nl-BE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Via inclusief onderwijs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Diversiteit optimaal benutten in de klas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nl-BE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Omgaan met meertaligheid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</a:tr>
              <a:tr h="7486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Maatschappelijke verantwoordelijkheid zien en ernaar handelen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 pitchFamily="34" charset="0"/>
                        <a:buChar char="•"/>
                      </a:pPr>
                      <a:r>
                        <a:rPr lang="nl-NL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Op basis van kritische reflectie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 pitchFamily="34" charset="0"/>
                        <a:buChar char="•"/>
                      </a:pPr>
                      <a:r>
                        <a:rPr lang="nl-NL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Stappen zetten naar meer gelijke kansen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85750" lvl="0" indent="-28575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100"/>
                        <a:buFont typeface="Arial" pitchFamily="34" charset="0"/>
                        <a:buChar char="•"/>
                      </a:pPr>
                      <a:r>
                        <a:rPr lang="nl-NL" sz="1400" dirty="0">
                          <a:solidFill>
                            <a:srgbClr val="595959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De school verbreden</a:t>
                      </a:r>
                      <a:endParaRPr lang="nl-B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A8D6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nl-B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jdelijke aanduiding voor dia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916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3200" dirty="0" smtClean="0"/>
              <a:t>Implicaties voor de lerarenopleidingen  kleuteronderwijs</a:t>
            </a:r>
            <a:endParaRPr lang="nl-BE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nl-NL" sz="1800" dirty="0" smtClean="0"/>
              <a:t>Er is nood aan:</a:t>
            </a:r>
          </a:p>
          <a:p>
            <a:pPr marL="114300" indent="0">
              <a:buNone/>
            </a:pPr>
            <a:endParaRPr lang="nl-NL" sz="1800" dirty="0" smtClean="0"/>
          </a:p>
          <a:p>
            <a:r>
              <a:rPr lang="nl-NL" sz="1600" dirty="0" smtClean="0"/>
              <a:t>Een visie:</a:t>
            </a:r>
          </a:p>
          <a:p>
            <a:pPr lvl="1"/>
            <a:r>
              <a:rPr lang="nl-NL" sz="1400" dirty="0" smtClean="0"/>
              <a:t>Die de maatschappelijke verantwoordelijkheid van de lerarenopleiding centraal stelt</a:t>
            </a:r>
          </a:p>
          <a:p>
            <a:pPr lvl="1"/>
            <a:r>
              <a:rPr lang="nl-NL" sz="1400" dirty="0" smtClean="0"/>
              <a:t>Die omgaan met diversiteit en soc.-cult. ongelijkheid een plaats geeft in de kern van het curriculum</a:t>
            </a:r>
          </a:p>
          <a:p>
            <a:pPr marL="411480" lvl="1" indent="0">
              <a:buNone/>
            </a:pPr>
            <a:endParaRPr lang="nl-NL" sz="1400" dirty="0" smtClean="0"/>
          </a:p>
          <a:p>
            <a:r>
              <a:rPr lang="nl-NL" sz="1600" dirty="0" smtClean="0"/>
              <a:t>Een opleidingsdidactiek</a:t>
            </a:r>
          </a:p>
          <a:p>
            <a:pPr lvl="1"/>
            <a:r>
              <a:rPr lang="nl-NL" sz="1400" dirty="0" smtClean="0"/>
              <a:t>Die de praktijk als uitgangspunt neemt</a:t>
            </a:r>
          </a:p>
          <a:p>
            <a:pPr lvl="1"/>
            <a:r>
              <a:rPr lang="nl-NL" sz="1400" dirty="0" smtClean="0"/>
              <a:t>Die de kloof tussen theorie en praktijk overbrugt via (kritische) reflectie &amp; mini-onderzoeks-cycli tussen praktijk en theorie</a:t>
            </a:r>
          </a:p>
          <a:p>
            <a:pPr lvl="1"/>
            <a:r>
              <a:rPr lang="nl-NL" sz="1400" dirty="0" smtClean="0"/>
              <a:t>Die omgaan met diversiteit een plaats geeft in de kern van de stage</a:t>
            </a:r>
          </a:p>
          <a:p>
            <a:pPr lvl="1"/>
            <a:endParaRPr lang="nl-NL" sz="1400" dirty="0" smtClean="0"/>
          </a:p>
          <a:p>
            <a:r>
              <a:rPr lang="nl-NL" sz="1600" dirty="0" smtClean="0"/>
              <a:t>Een duidelijke plaats voor competenties inzake omgaan met diversiteit bij instroom, doorstroom en uitstroom</a:t>
            </a:r>
          </a:p>
          <a:p>
            <a:endParaRPr lang="nl-NL" sz="1600" dirty="0" smtClean="0"/>
          </a:p>
          <a:p>
            <a:r>
              <a:rPr lang="nl-NL" sz="1600" dirty="0" smtClean="0"/>
              <a:t>Lerarenopleiders die congruent opleiden</a:t>
            </a:r>
          </a:p>
          <a:p>
            <a:endParaRPr lang="nl-NL" sz="1600" dirty="0" smtClean="0"/>
          </a:p>
          <a:p>
            <a:r>
              <a:rPr lang="nl-NL" sz="1600" dirty="0" smtClean="0"/>
              <a:t>Aandacht voor diversiteit onder de studentenpopulatie</a:t>
            </a:r>
          </a:p>
          <a:p>
            <a:pPr lvl="1"/>
            <a:r>
              <a:rPr lang="nl-NL" sz="1400" dirty="0" smtClean="0"/>
              <a:t>Door gelijke onderwijskansen voor kansengroepen in de lerarenopleiding te bieden</a:t>
            </a:r>
          </a:p>
          <a:p>
            <a:pPr lvl="1"/>
            <a:r>
              <a:rPr lang="nl-NL" sz="1400" dirty="0" smtClean="0"/>
              <a:t>Door sterke studenten uit te dagen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309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648072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Implicaties voor het onderwijsbeleid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95536" y="764704"/>
            <a:ext cx="7620000" cy="5400600"/>
          </a:xfrm>
        </p:spPr>
        <p:txBody>
          <a:bodyPr>
            <a:noAutofit/>
          </a:bodyPr>
          <a:lstStyle/>
          <a:p>
            <a:pPr marL="114300" indent="0">
              <a:buNone/>
            </a:pPr>
            <a:r>
              <a:rPr lang="nl-NL" sz="1400" dirty="0" smtClean="0"/>
              <a:t>Formulering van aanbevelingen die inhaken op het EVALO-rapport &amp; aansluiten bij 5 van de 6 werkgroepen die naar aanleiding hiervan werden opgesteld door het Departement Onderwijs:</a:t>
            </a:r>
          </a:p>
          <a:p>
            <a:endParaRPr lang="nl-NL" sz="500" dirty="0" smtClean="0"/>
          </a:p>
          <a:p>
            <a:r>
              <a:rPr lang="nl-NL" sz="1200" dirty="0" smtClean="0"/>
              <a:t>Instroom</a:t>
            </a:r>
          </a:p>
          <a:p>
            <a:pPr lvl="1"/>
            <a:r>
              <a:rPr lang="nl-NL" sz="1100" dirty="0" smtClean="0">
                <a:sym typeface="Wingdings" pitchFamily="2" charset="2"/>
              </a:rPr>
              <a:t>Aanvangsdiagnostiek: breed palet aan competenties in kaart brengen, waarvan ook diversiteitscompetenties deel uitmaken</a:t>
            </a:r>
          </a:p>
          <a:p>
            <a:pPr lvl="1"/>
            <a:r>
              <a:rPr lang="nl-NL" sz="1100" dirty="0" smtClean="0">
                <a:sym typeface="Wingdings" pitchFamily="2" charset="2"/>
              </a:rPr>
              <a:t>Via coaching &amp; differentiatie een gerichte begeleiding opzetten</a:t>
            </a:r>
          </a:p>
          <a:p>
            <a:pPr lvl="1"/>
            <a:r>
              <a:rPr lang="nl-NL" sz="1100" dirty="0" smtClean="0"/>
              <a:t>De effecten van de aanvangsdiagnostiek monitoren</a:t>
            </a:r>
          </a:p>
          <a:p>
            <a:pPr marL="411480" lvl="1" indent="0">
              <a:buNone/>
            </a:pPr>
            <a:endParaRPr lang="nl-NL" sz="300" dirty="0" smtClean="0"/>
          </a:p>
          <a:p>
            <a:r>
              <a:rPr lang="nl-NL" sz="1200" dirty="0" smtClean="0"/>
              <a:t>Inhouden van de opleiding &amp; uitstroom</a:t>
            </a:r>
          </a:p>
          <a:p>
            <a:pPr lvl="1"/>
            <a:r>
              <a:rPr lang="nl-NL" sz="1100" dirty="0" smtClean="0"/>
              <a:t>Competenties inzake omgaan met diversiteit </a:t>
            </a:r>
            <a:r>
              <a:rPr lang="nl-NL" sz="1100" dirty="0"/>
              <a:t>en soc.-cult. ongelijkheid in </a:t>
            </a:r>
            <a:r>
              <a:rPr lang="nl-NL" sz="1100" dirty="0" smtClean="0"/>
              <a:t>de kern van het curriculum (en dus ook van de evaluatie!)</a:t>
            </a:r>
          </a:p>
          <a:p>
            <a:pPr lvl="1"/>
            <a:endParaRPr lang="nl-NL" sz="400" dirty="0" smtClean="0"/>
          </a:p>
          <a:p>
            <a:r>
              <a:rPr lang="nl-NL" sz="1200" dirty="0" smtClean="0"/>
              <a:t>Stages</a:t>
            </a:r>
          </a:p>
          <a:p>
            <a:pPr lvl="1"/>
            <a:r>
              <a:rPr lang="nl-NL" sz="1100" dirty="0" smtClean="0">
                <a:sym typeface="Wingdings" pitchFamily="2" charset="2"/>
              </a:rPr>
              <a:t>Professionele leergemeenschappen tussen scholen &amp; lerarenopleidingen </a:t>
            </a:r>
          </a:p>
          <a:p>
            <a:pPr lvl="1"/>
            <a:r>
              <a:rPr lang="nl-NL" sz="1100" dirty="0" smtClean="0">
                <a:sym typeface="Wingdings" pitchFamily="2" charset="2"/>
              </a:rPr>
              <a:t>Criteria om kwaliteitsvolle stagescholen te onderscheiden inzake omgaan met diversiteit </a:t>
            </a:r>
            <a:r>
              <a:rPr lang="nl-NL" sz="1100" dirty="0"/>
              <a:t>en soc.-cult. </a:t>
            </a:r>
            <a:r>
              <a:rPr lang="nl-NL" sz="1100" dirty="0" smtClean="0"/>
              <a:t>ongelijkheid</a:t>
            </a:r>
          </a:p>
          <a:p>
            <a:pPr lvl="1"/>
            <a:r>
              <a:rPr lang="nl-NL" sz="1100" dirty="0" smtClean="0">
                <a:sym typeface="Wingdings" pitchFamily="2" charset="2"/>
              </a:rPr>
              <a:t>Professionele erkenning van de rol van mentoren en professionaliseringsmogelijkheden voor mentoren (+ lerarenopleidingen nemen hierin een verantwoordelijkheid op)</a:t>
            </a:r>
          </a:p>
          <a:p>
            <a:pPr lvl="1"/>
            <a:endParaRPr lang="nl-NL" sz="500" dirty="0" smtClean="0"/>
          </a:p>
          <a:p>
            <a:r>
              <a:rPr lang="nl-NL" sz="1200" dirty="0" smtClean="0"/>
              <a:t>Aanvangsbegeleiding</a:t>
            </a:r>
          </a:p>
          <a:p>
            <a:pPr lvl="1"/>
            <a:r>
              <a:rPr lang="nl-NL" sz="1100" dirty="0" smtClean="0"/>
              <a:t>Ontwikkeling van meer uitdagende competenties niet verschuiven naar periode van aanvangsbegeleiding. Elke competentie dient opgevat te worden als een continuüm waarvan de fundering wordt gelegd in de lerarenopleiding</a:t>
            </a:r>
          </a:p>
          <a:p>
            <a:pPr lvl="1"/>
            <a:r>
              <a:rPr lang="nl-NL" sz="1100" dirty="0" smtClean="0"/>
              <a:t>Blijvende verantwoordelijkheid van de lerarenopleidingen (bv. coaching on the job of duale leerroutes)</a:t>
            </a:r>
          </a:p>
          <a:p>
            <a:pPr lvl="1"/>
            <a:r>
              <a:rPr lang="nl-NL" sz="1100" dirty="0" smtClean="0"/>
              <a:t>Ondersteuning van leraren krijgt ook na de periode van aanvangsbegeleiding een structurele inbedding</a:t>
            </a:r>
          </a:p>
          <a:p>
            <a:pPr lvl="1"/>
            <a:endParaRPr lang="nl-NL" sz="500" dirty="0" smtClean="0"/>
          </a:p>
          <a:p>
            <a:r>
              <a:rPr lang="nl-NL" sz="1200" dirty="0" smtClean="0"/>
              <a:t>De lerarenopleiders</a:t>
            </a:r>
          </a:p>
          <a:p>
            <a:pPr lvl="1"/>
            <a:r>
              <a:rPr lang="nl-NL" sz="1100" dirty="0" smtClean="0">
                <a:sym typeface="Wingdings" pitchFamily="2" charset="2"/>
              </a:rPr>
              <a:t>Competenties inzake omgaan met diversiteit </a:t>
            </a:r>
            <a:r>
              <a:rPr lang="nl-NL" sz="1100" dirty="0"/>
              <a:t>en soc.-cult. ongelijkheid </a:t>
            </a:r>
            <a:r>
              <a:rPr lang="nl-NL" sz="1100" dirty="0" smtClean="0">
                <a:sym typeface="Wingdings" pitchFamily="2" charset="2"/>
              </a:rPr>
              <a:t>krijgen zowel een plaats op het niveau van de individuele opleiders, als op het niveau van de lerarenopleiding</a:t>
            </a:r>
          </a:p>
          <a:p>
            <a:pPr lvl="1"/>
            <a:r>
              <a:rPr lang="nl-NL" sz="1100" dirty="0" smtClean="0">
                <a:sym typeface="Wingdings" pitchFamily="2" charset="2"/>
              </a:rPr>
              <a:t>Congruent opleiden als kwaliteitskenmerk</a:t>
            </a:r>
            <a:endParaRPr lang="nl-BE" sz="11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pPr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3620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angrenzend">
  <a:themeElements>
    <a:clrScheme name="Aangrenzend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Kantoor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angrenzend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159</TotalTime>
  <Words>827</Words>
  <Application>Microsoft Office PowerPoint</Application>
  <PresentationFormat>Diavoorstelling (4:3)</PresentationFormat>
  <Paragraphs>113</Paragraphs>
  <Slides>7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Aangrenzend</vt:lpstr>
      <vt:lpstr>PowerPoint-presentatie</vt:lpstr>
      <vt:lpstr>Probleemstelling</vt:lpstr>
      <vt:lpstr>Doelstellingen van het onderzoek</vt:lpstr>
      <vt:lpstr>Methodologie</vt:lpstr>
      <vt:lpstr>Welke competenties zijn nodig voor het omgaan met kinderarmoede in kleuteronderwijs?</vt:lpstr>
      <vt:lpstr>Implicaties voor de lerarenopleidingen  kleuteronderwijs</vt:lpstr>
      <vt:lpstr>Implicaties voor het onderwijsbeleid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Probleemstelling</dc:title>
  <dc:creator>Iris Roose</dc:creator>
  <cp:lastModifiedBy>VDWJ</cp:lastModifiedBy>
  <cp:revision>15</cp:revision>
  <cp:lastPrinted>2014-01-16T10:07:41Z</cp:lastPrinted>
  <dcterms:created xsi:type="dcterms:W3CDTF">2014-01-15T13:24:29Z</dcterms:created>
  <dcterms:modified xsi:type="dcterms:W3CDTF">2014-03-25T19:01:26Z</dcterms:modified>
</cp:coreProperties>
</file>